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5B4D-6C4E-45A8-89C6-0C9B7B894FF8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0911-9AAF-4B23-842E-D60A6490A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801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5B4D-6C4E-45A8-89C6-0C9B7B894FF8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0911-9AAF-4B23-842E-D60A6490A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572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5B4D-6C4E-45A8-89C6-0C9B7B894FF8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0911-9AAF-4B23-842E-D60A6490A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779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5B4D-6C4E-45A8-89C6-0C9B7B894FF8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0911-9AAF-4B23-842E-D60A6490A7C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70104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5B4D-6C4E-45A8-89C6-0C9B7B894FF8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0911-9AAF-4B23-842E-D60A6490A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64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5B4D-6C4E-45A8-89C6-0C9B7B894FF8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0911-9AAF-4B23-842E-D60A6490A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2436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5B4D-6C4E-45A8-89C6-0C9B7B894FF8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0911-9AAF-4B23-842E-D60A6490A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8759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5B4D-6C4E-45A8-89C6-0C9B7B894FF8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0911-9AAF-4B23-842E-D60A6490A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8700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5B4D-6C4E-45A8-89C6-0C9B7B894FF8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0911-9AAF-4B23-842E-D60A6490A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388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5B4D-6C4E-45A8-89C6-0C9B7B894FF8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0911-9AAF-4B23-842E-D60A6490A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307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5B4D-6C4E-45A8-89C6-0C9B7B894FF8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0911-9AAF-4B23-842E-D60A6490A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198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5B4D-6C4E-45A8-89C6-0C9B7B894FF8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0911-9AAF-4B23-842E-D60A6490A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031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5B4D-6C4E-45A8-89C6-0C9B7B894FF8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0911-9AAF-4B23-842E-D60A6490A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27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5B4D-6C4E-45A8-89C6-0C9B7B894FF8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0911-9AAF-4B23-842E-D60A6490A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335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5B4D-6C4E-45A8-89C6-0C9B7B894FF8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0911-9AAF-4B23-842E-D60A6490A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700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5B4D-6C4E-45A8-89C6-0C9B7B894FF8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0911-9AAF-4B23-842E-D60A6490A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873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5B4D-6C4E-45A8-89C6-0C9B7B894FF8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0911-9AAF-4B23-842E-D60A6490A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89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BEB5B4D-6C4E-45A8-89C6-0C9B7B894FF8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60911-9AAF-4B23-842E-D60A6490A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6052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0062" y="311049"/>
            <a:ext cx="8111522" cy="2123057"/>
          </a:xfrm>
        </p:spPr>
        <p:txBody>
          <a:bodyPr/>
          <a:lstStyle/>
          <a:p>
            <a:r>
              <a:rPr lang="en-US" b="1" i="1" dirty="0" smtClean="0"/>
              <a:t>No</a:t>
            </a:r>
            <a:r>
              <a:rPr lang="en-US" dirty="0" smtClean="0"/>
              <a:t> Lights!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			</a:t>
            </a:r>
            <a:r>
              <a:rPr lang="en-US" b="1" i="1" dirty="0" smtClean="0"/>
              <a:t>No</a:t>
            </a:r>
            <a:r>
              <a:rPr lang="en-US" dirty="0" smtClean="0"/>
              <a:t> Camera!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									</a:t>
            </a:r>
            <a:r>
              <a:rPr lang="en-US" b="1" i="1" dirty="0" smtClean="0"/>
              <a:t>No</a:t>
            </a:r>
            <a:r>
              <a:rPr lang="en-US" dirty="0" smtClean="0"/>
              <a:t> Action!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688" y="2601532"/>
            <a:ext cx="4279900" cy="3475647"/>
          </a:xfrm>
        </p:spPr>
      </p:pic>
      <p:sp>
        <p:nvSpPr>
          <p:cNvPr id="5" name="TextBox 4"/>
          <p:cNvSpPr txBox="1"/>
          <p:nvPr/>
        </p:nvSpPr>
        <p:spPr>
          <a:xfrm rot="21180606">
            <a:off x="296213" y="2200786"/>
            <a:ext cx="58470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Painting with Objects that ARE NOT THERE…</a:t>
            </a:r>
          </a:p>
          <a:p>
            <a:r>
              <a:rPr lang="en-US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		</a:t>
            </a:r>
            <a:r>
              <a:rPr lang="en-US" sz="24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...like black holes,</a:t>
            </a:r>
          </a:p>
          <a:p>
            <a:r>
              <a:rPr lang="en-US" sz="2400" b="1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	</a:t>
            </a:r>
            <a:r>
              <a:rPr lang="en-US" sz="24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		and missing socks</a:t>
            </a:r>
            <a:endParaRPr lang="en-US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2732" y="5499279"/>
            <a:ext cx="5370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strategy brought to you by Harry </a:t>
            </a:r>
            <a:r>
              <a:rPr lang="en-US" dirty="0" err="1" smtClean="0"/>
              <a:t>Noden</a:t>
            </a:r>
            <a:r>
              <a:rPr lang="en-US" dirty="0" smtClean="0"/>
              <a:t> &amp; </a:t>
            </a:r>
            <a:r>
              <a:rPr lang="en-US" i="1" dirty="0" smtClean="0"/>
              <a:t>Image Grammar </a:t>
            </a:r>
            <a:r>
              <a:rPr lang="en-US" dirty="0" smtClean="0"/>
              <a:t>(122).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17430" y="3940936"/>
            <a:ext cx="940159" cy="141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97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041231"/>
          </a:xfrm>
        </p:spPr>
        <p:txBody>
          <a:bodyPr/>
          <a:lstStyle/>
          <a:p>
            <a:r>
              <a:rPr lang="en-US" sz="5400" b="1" dirty="0" smtClean="0"/>
              <a:t>Reflect</a:t>
            </a:r>
            <a:endParaRPr lang="en-US" sz="54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03312" y="2052919"/>
            <a:ext cx="8946541" cy="2738022"/>
          </a:xfrm>
        </p:spPr>
        <p:txBody>
          <a:bodyPr>
            <a:normAutofit fontScale="77500" lnSpcReduction="20000"/>
          </a:bodyPr>
          <a:lstStyle/>
          <a:p>
            <a:r>
              <a:rPr lang="en-US" sz="4200" dirty="0" smtClean="0"/>
              <a:t>Look at both of your writing experiments? Is the mood different in the two pieces? How? </a:t>
            </a:r>
          </a:p>
          <a:p>
            <a:r>
              <a:rPr lang="en-US" sz="4200" dirty="0" smtClean="0"/>
              <a:t>Take a few moments to think on which style you like best or might like to try in the future.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1970489" y="4958177"/>
            <a:ext cx="9404723" cy="104123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5400" b="1" dirty="0" smtClean="0">
                <a:solidFill>
                  <a:srgbClr val="00FF00"/>
                </a:solidFill>
              </a:rPr>
              <a:t>Questions? Comments?</a:t>
            </a:r>
            <a:endParaRPr lang="en-US" sz="5400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926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82187"/>
          </a:xfrm>
        </p:spPr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244" y="1785632"/>
            <a:ext cx="8946541" cy="4195481"/>
          </a:xfrm>
        </p:spPr>
        <p:txBody>
          <a:bodyPr/>
          <a:lstStyle/>
          <a:p>
            <a:pPr marL="0" indent="-457200">
              <a:buNone/>
            </a:pPr>
            <a:r>
              <a:rPr lang="en-US" dirty="0" err="1" smtClean="0"/>
              <a:t>Noden</a:t>
            </a:r>
            <a:r>
              <a:rPr lang="en-US" dirty="0" smtClean="0"/>
              <a:t>, Harry. </a:t>
            </a:r>
            <a:r>
              <a:rPr lang="en-US" i="1" dirty="0" smtClean="0"/>
              <a:t>Image Grammar: Teaching Grammar as Part of the</a:t>
            </a:r>
          </a:p>
          <a:p>
            <a:pPr marL="0" indent="-457200">
              <a:buNone/>
            </a:pPr>
            <a:r>
              <a:rPr lang="en-US" i="1" dirty="0" smtClean="0"/>
              <a:t>	Writing Process. </a:t>
            </a:r>
            <a:r>
              <a:rPr lang="en-US" dirty="0" smtClean="0"/>
              <a:t>Heinemann: Portsmouth, 2011. Print.</a:t>
            </a:r>
          </a:p>
          <a:p>
            <a:pPr marL="0" indent="-457200">
              <a:buNone/>
            </a:pPr>
            <a:endParaRPr lang="en-US" dirty="0"/>
          </a:p>
          <a:p>
            <a:pPr marL="0" indent="-457200">
              <a:buNone/>
            </a:pPr>
            <a:r>
              <a:rPr lang="en-US" i="1" dirty="0" smtClean="0"/>
              <a:t>Star Wars: A New Hope</a:t>
            </a:r>
            <a:r>
              <a:rPr lang="en-US" i="1" smtClean="0"/>
              <a:t>.</a:t>
            </a:r>
            <a:r>
              <a:rPr lang="en-US" smtClean="0"/>
              <a:t> Dir</a:t>
            </a:r>
            <a:r>
              <a:rPr lang="en-US" dirty="0"/>
              <a:t>. Lucas, George. 20</a:t>
            </a:r>
            <a:r>
              <a:rPr lang="en-US" baseline="30000" dirty="0"/>
              <a:t>th</a:t>
            </a:r>
            <a:r>
              <a:rPr lang="en-US" dirty="0"/>
              <a:t> Century Fox, 1977. Film</a:t>
            </a:r>
          </a:p>
          <a:p>
            <a:pPr marL="0" indent="-45720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413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170020"/>
          </a:xfrm>
        </p:spPr>
        <p:txBody>
          <a:bodyPr/>
          <a:lstStyle/>
          <a:p>
            <a:r>
              <a:rPr lang="en-US" sz="6600" dirty="0" smtClean="0"/>
              <a:t>Let’s Begin!</a:t>
            </a:r>
            <a:endParaRPr lang="en-US" sz="6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90433" y="1833977"/>
            <a:ext cx="8946541" cy="4195481"/>
          </a:xfrm>
        </p:spPr>
        <p:txBody>
          <a:bodyPr/>
          <a:lstStyle/>
          <a:p>
            <a:r>
              <a:rPr lang="en-US" sz="2400" dirty="0" smtClean="0"/>
              <a:t>In a moment you will </a:t>
            </a:r>
            <a:r>
              <a:rPr lang="en-US" sz="2400" b="1" dirty="0" smtClean="0"/>
              <a:t>watch/listen</a:t>
            </a:r>
            <a:r>
              <a:rPr lang="en-US" sz="2400" dirty="0" smtClean="0"/>
              <a:t> to a film clip. There are words in this clip that you will need to read (even if you have read them before). </a:t>
            </a:r>
          </a:p>
          <a:p>
            <a:r>
              <a:rPr lang="en-US" sz="2400" dirty="0" smtClean="0"/>
              <a:t>As you </a:t>
            </a:r>
            <a:r>
              <a:rPr lang="en-US" sz="2400" b="1" dirty="0" smtClean="0"/>
              <a:t>read/listen</a:t>
            </a:r>
            <a:r>
              <a:rPr lang="en-US" sz="2400" dirty="0" smtClean="0"/>
              <a:t>, use the back of your same sheet of scratch paper to </a:t>
            </a:r>
            <a:r>
              <a:rPr lang="en-US" sz="2400" b="1" dirty="0" smtClean="0"/>
              <a:t>write</a:t>
            </a:r>
            <a:r>
              <a:rPr lang="en-US" sz="2400" dirty="0" smtClean="0"/>
              <a:t> down any</a:t>
            </a:r>
            <a:r>
              <a:rPr lang="en-US" sz="2400" b="1" dirty="0" smtClean="0">
                <a:solidFill>
                  <a:srgbClr val="00FF00"/>
                </a:solidFill>
              </a:rPr>
              <a:t> words </a:t>
            </a:r>
            <a:r>
              <a:rPr lang="en-US" sz="2400" dirty="0" smtClean="0"/>
              <a:t>or 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rgbClr val="00FF00"/>
                </a:solidFill>
              </a:rPr>
              <a:t>emotions</a:t>
            </a:r>
            <a:r>
              <a:rPr lang="en-US" sz="2400" b="1" dirty="0" smtClean="0"/>
              <a:t> </a:t>
            </a:r>
            <a:r>
              <a:rPr lang="en-US" sz="2400" dirty="0" smtClean="0"/>
              <a:t>that come to mind.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2800" b="1" dirty="0" smtClean="0">
                <a:solidFill>
                  <a:srgbClr val="00FF00"/>
                </a:solidFill>
              </a:rPr>
              <a:t>Focus on the *mood* created by the combination of sound and words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58388" y="5756855"/>
            <a:ext cx="36576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Mood: the overall atmosphere or emotional sense evoked by a text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 rot="1111885">
            <a:off x="7392473" y="5769735"/>
            <a:ext cx="772733" cy="4765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752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4652" y="891266"/>
            <a:ext cx="8825657" cy="1915647"/>
          </a:xfrm>
        </p:spPr>
        <p:txBody>
          <a:bodyPr/>
          <a:lstStyle/>
          <a:p>
            <a:r>
              <a:rPr lang="en-US" sz="6000" b="1" dirty="0" smtClean="0"/>
              <a:t>Now How Did That Make You Feel?</a:t>
            </a:r>
            <a:endParaRPr lang="en-US" sz="60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4107" y="3644041"/>
            <a:ext cx="7804597" cy="8604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Share Time = </a:t>
            </a:r>
            <a:endParaRPr lang="en-US" sz="4000" b="1" dirty="0"/>
          </a:p>
          <a:p>
            <a:r>
              <a:rPr lang="en-US" sz="4000" b="1" dirty="0" smtClean="0"/>
              <a:t>			Raise Hands +  </a:t>
            </a:r>
          </a:p>
          <a:p>
            <a:r>
              <a:rPr lang="en-US" sz="4000" b="1" dirty="0"/>
              <a:t>	</a:t>
            </a:r>
            <a:r>
              <a:rPr lang="en-US" sz="4000" b="1" dirty="0" smtClean="0"/>
              <a:t>					Wait Your Turn!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877632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170020"/>
          </a:xfrm>
        </p:spPr>
        <p:txBody>
          <a:bodyPr/>
          <a:lstStyle/>
          <a:p>
            <a:r>
              <a:rPr lang="en-US" sz="6600" dirty="0" smtClean="0"/>
              <a:t>Let’s Try It Again!</a:t>
            </a:r>
            <a:endParaRPr lang="en-US" sz="6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81340" y="2258980"/>
            <a:ext cx="8946541" cy="3626665"/>
          </a:xfrm>
        </p:spPr>
        <p:txBody>
          <a:bodyPr/>
          <a:lstStyle/>
          <a:p>
            <a:r>
              <a:rPr lang="en-US" sz="2400" dirty="0" smtClean="0"/>
              <a:t>In a moment you will </a:t>
            </a:r>
            <a:r>
              <a:rPr lang="en-US" sz="2400" b="1" dirty="0" smtClean="0"/>
              <a:t>watch </a:t>
            </a:r>
            <a:r>
              <a:rPr lang="en-US" sz="2400" dirty="0" smtClean="0"/>
              <a:t>the same film clip and read the same words.</a:t>
            </a:r>
          </a:p>
          <a:p>
            <a:r>
              <a:rPr lang="en-US" sz="2400" dirty="0" smtClean="0"/>
              <a:t>As you </a:t>
            </a:r>
            <a:r>
              <a:rPr lang="en-US" sz="2400" b="1" dirty="0" smtClean="0"/>
              <a:t>watch</a:t>
            </a:r>
            <a:r>
              <a:rPr lang="en-US" sz="2400" dirty="0" smtClean="0"/>
              <a:t>, again </a:t>
            </a:r>
            <a:r>
              <a:rPr lang="en-US" sz="2400" b="1" dirty="0" smtClean="0"/>
              <a:t>write</a:t>
            </a:r>
            <a:r>
              <a:rPr lang="en-US" sz="2400" dirty="0" smtClean="0"/>
              <a:t> down any</a:t>
            </a:r>
            <a:r>
              <a:rPr lang="en-US" sz="2400" b="1" dirty="0" smtClean="0">
                <a:solidFill>
                  <a:srgbClr val="00FF00"/>
                </a:solidFill>
              </a:rPr>
              <a:t> words </a:t>
            </a:r>
            <a:r>
              <a:rPr lang="en-US" sz="2400" dirty="0" smtClean="0"/>
              <a:t>or 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rgbClr val="00FF00"/>
                </a:solidFill>
              </a:rPr>
              <a:t>emotions</a:t>
            </a:r>
            <a:r>
              <a:rPr lang="en-US" sz="2400" b="1" dirty="0" smtClean="0"/>
              <a:t> </a:t>
            </a:r>
            <a:r>
              <a:rPr lang="en-US" sz="2400" dirty="0" smtClean="0"/>
              <a:t>that come to mind.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2800" b="1" dirty="0" smtClean="0">
                <a:solidFill>
                  <a:srgbClr val="00FF00"/>
                </a:solidFill>
              </a:rPr>
              <a:t>Focus on the </a:t>
            </a:r>
            <a:r>
              <a:rPr lang="en-US" sz="2800" b="1" dirty="0" smtClean="0">
                <a:solidFill>
                  <a:schemeClr val="tx1">
                    <a:lumMod val="95000"/>
                  </a:schemeClr>
                </a:solidFill>
              </a:rPr>
              <a:t>difference</a:t>
            </a:r>
            <a:r>
              <a:rPr lang="en-US" sz="2800" b="1" dirty="0" smtClean="0">
                <a:solidFill>
                  <a:srgbClr val="00FF00"/>
                </a:solidFill>
              </a:rPr>
              <a:t> in *mood* between this clip and the previous one.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03841" y="5718218"/>
            <a:ext cx="365760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Ponder: What is similar? </a:t>
            </a:r>
          </a:p>
          <a:p>
            <a:r>
              <a:rPr lang="en-US" dirty="0"/>
              <a:t>	</a:t>
            </a:r>
            <a:r>
              <a:rPr lang="en-US" dirty="0" smtClean="0"/>
              <a:t>What has changed? 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 rot="1111885">
            <a:off x="7250806" y="5460642"/>
            <a:ext cx="772733" cy="4765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586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7683" y="1573847"/>
            <a:ext cx="8825657" cy="1915647"/>
          </a:xfrm>
        </p:spPr>
        <p:txBody>
          <a:bodyPr/>
          <a:lstStyle/>
          <a:p>
            <a:r>
              <a:rPr lang="en-US" sz="6000" b="1" dirty="0" smtClean="0"/>
              <a:t>Do you feel differently?</a:t>
            </a:r>
            <a:br>
              <a:rPr lang="en-US" sz="6000" b="1" dirty="0" smtClean="0"/>
            </a:br>
            <a:r>
              <a:rPr lang="en-US" sz="6000" b="1" dirty="0" smtClean="0"/>
              <a:t>How did the mood change?</a:t>
            </a:r>
            <a:endParaRPr lang="en-US" sz="60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18197" y="4184954"/>
            <a:ext cx="7804597" cy="8604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Share Time = </a:t>
            </a:r>
            <a:endParaRPr lang="en-US" sz="4000" b="1" dirty="0"/>
          </a:p>
          <a:p>
            <a:r>
              <a:rPr lang="en-US" sz="4000" b="1" dirty="0" smtClean="0"/>
              <a:t>			Raise Hands +  </a:t>
            </a:r>
          </a:p>
          <a:p>
            <a:r>
              <a:rPr lang="en-US" sz="4000" b="1" dirty="0"/>
              <a:t>	</a:t>
            </a:r>
            <a:r>
              <a:rPr lang="en-US" sz="4000" b="1" dirty="0" smtClean="0"/>
              <a:t>					Wait Your Turn!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06470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072" y="726583"/>
            <a:ext cx="8825659" cy="1981200"/>
          </a:xfrm>
        </p:spPr>
        <p:txBody>
          <a:bodyPr/>
          <a:lstStyle/>
          <a:p>
            <a:r>
              <a:rPr lang="en-US" b="1" dirty="0" smtClean="0">
                <a:solidFill>
                  <a:srgbClr val="00FF00"/>
                </a:solidFill>
              </a:rPr>
              <a:t>1: </a:t>
            </a:r>
            <a:r>
              <a:rPr lang="en-US" sz="4400" dirty="0" smtClean="0"/>
              <a:t>Focusing </a:t>
            </a:r>
            <a:r>
              <a:rPr lang="en-US" sz="4400" dirty="0"/>
              <a:t>on o</a:t>
            </a:r>
            <a:r>
              <a:rPr lang="en-US" sz="4400" dirty="0" smtClean="0"/>
              <a:t>bjects that are </a:t>
            </a:r>
            <a:r>
              <a:rPr lang="en-US" sz="4400" u="sng" dirty="0" smtClean="0"/>
              <a:t>not</a:t>
            </a:r>
            <a:r>
              <a:rPr lang="en-US" sz="4400" dirty="0" smtClean="0"/>
              <a:t> </a:t>
            </a:r>
            <a:r>
              <a:rPr lang="en-US" sz="4400" u="sng" dirty="0" smtClean="0"/>
              <a:t>present</a:t>
            </a:r>
            <a:r>
              <a:rPr lang="en-US" sz="4400" dirty="0" smtClean="0"/>
              <a:t> creates a different effect than focusing on objects that are.</a:t>
            </a:r>
            <a:endParaRPr lang="en-US" sz="4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509641" y="3647941"/>
            <a:ext cx="8825659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>
                <a:solidFill>
                  <a:srgbClr val="00FF00"/>
                </a:solidFill>
              </a:rPr>
              <a:t>2: </a:t>
            </a:r>
            <a:r>
              <a:rPr lang="en-US" u="sng" dirty="0" smtClean="0">
                <a:solidFill>
                  <a:schemeClr val="tx1"/>
                </a:solidFill>
              </a:rPr>
              <a:t>You</a:t>
            </a:r>
            <a:r>
              <a:rPr lang="en-US" dirty="0" smtClean="0">
                <a:solidFill>
                  <a:schemeClr val="tx1"/>
                </a:solidFill>
              </a:rPr>
              <a:t> can use these effects to change the mood of your writing!!!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481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002595"/>
          </a:xfrm>
        </p:spPr>
        <p:txBody>
          <a:bodyPr/>
          <a:lstStyle/>
          <a:p>
            <a:r>
              <a:rPr lang="en-US" sz="5400" b="1" dirty="0" smtClean="0">
                <a:solidFill>
                  <a:srgbClr val="92D050"/>
                </a:solidFill>
              </a:rPr>
              <a:t>An Example….</a:t>
            </a:r>
            <a:endParaRPr lang="en-US" sz="5400" b="1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4681" y="2189410"/>
            <a:ext cx="8946541" cy="2871988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 smtClean="0"/>
              <a:t>The night was dark. Clouds obscured the stars. The air was calm and still. Silence lay heavily on the hills and woods. On the front porch a swing and a chair. On the lawn a silvery dew.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10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solidFill>
                  <a:srgbClr val="92D050"/>
                </a:solidFill>
              </a:rPr>
              <a:t>Or You Could Say…</a:t>
            </a:r>
            <a:endParaRPr lang="en-US" sz="5400" b="1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No</a:t>
            </a:r>
            <a:r>
              <a:rPr lang="en-US" sz="3200" dirty="0"/>
              <a:t> star pierced the clouds. </a:t>
            </a: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No</a:t>
            </a:r>
            <a:r>
              <a:rPr lang="en-US" sz="3200" dirty="0"/>
              <a:t> heavenly body lit up the dark. </a:t>
            </a: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Nothing</a:t>
            </a:r>
            <a:r>
              <a:rPr lang="en-US" sz="3200" dirty="0"/>
              <a:t> stirred: </a:t>
            </a: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not </a:t>
            </a:r>
            <a:r>
              <a:rPr lang="en-US" sz="3200" dirty="0"/>
              <a:t>wind in the branches, </a:t>
            </a: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not</a:t>
            </a:r>
            <a:r>
              <a:rPr lang="en-US" sz="3200" dirty="0"/>
              <a:t> a single cry from a single creature echoed through the woods or on the hills. </a:t>
            </a: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Nothing</a:t>
            </a:r>
            <a:r>
              <a:rPr lang="en-US" sz="3200" dirty="0"/>
              <a:t> to disturb the silence. </a:t>
            </a: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No</a:t>
            </a:r>
            <a:r>
              <a:rPr lang="en-US" sz="3200" dirty="0"/>
              <a:t> one sat on the porch swing.</a:t>
            </a: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No </a:t>
            </a:r>
            <a:r>
              <a:rPr lang="en-US" sz="3200" dirty="0"/>
              <a:t>one sat in the chair.</a:t>
            </a: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No </a:t>
            </a:r>
            <a:r>
              <a:rPr lang="en-US" sz="3200" dirty="0"/>
              <a:t>foot crushed the silvery dew on the lawn.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996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9953" y="489397"/>
            <a:ext cx="8825657" cy="1029628"/>
          </a:xfrm>
        </p:spPr>
        <p:txBody>
          <a:bodyPr/>
          <a:lstStyle/>
          <a:p>
            <a:r>
              <a:rPr lang="en-US" sz="6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Your Turn!</a:t>
            </a:r>
            <a:endParaRPr lang="en-US" sz="6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7279" y="1764405"/>
            <a:ext cx="1008415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FF00"/>
                </a:solidFill>
              </a:rPr>
              <a:t>Using the noun collage you created during Mrs. Springs’ activity, try your hand at painting with what is not in your noun collage.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 smtClean="0"/>
              <a:t>Take a moment before starting to visualize what is in your noun collage picture, then make a list of the things that are not there.</a:t>
            </a:r>
          </a:p>
          <a:p>
            <a:pPr marL="971550" lvl="1" indent="-514350">
              <a:buFont typeface="+mj-lt"/>
              <a:buAutoNum type="arabicPeriod"/>
            </a:pPr>
            <a:endParaRPr lang="en-US" sz="2800" dirty="0"/>
          </a:p>
          <a:p>
            <a:pPr marL="971550" lvl="1" indent="-514350">
              <a:buFont typeface="+mj-lt"/>
              <a:buAutoNum type="arabicPeriod"/>
            </a:pPr>
            <a:r>
              <a:rPr lang="en-US" sz="2800" dirty="0" smtClean="0"/>
              <a:t>Transform that list into a description using whatever sentence structures you like (fragments, run-ons, appositive phrases, etc.)</a:t>
            </a:r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561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105</TotalTime>
  <Words>486</Words>
  <Application>Microsoft Office PowerPoint</Application>
  <PresentationFormat>Widescreen</PresentationFormat>
  <Paragraphs>46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Ion</vt:lpstr>
      <vt:lpstr>No Lights!     No Camera!           No Action! </vt:lpstr>
      <vt:lpstr>Let’s Begin!</vt:lpstr>
      <vt:lpstr>Now How Did That Make You Feel?</vt:lpstr>
      <vt:lpstr>Let’s Try It Again!</vt:lpstr>
      <vt:lpstr>Do you feel differently? How did the mood change?</vt:lpstr>
      <vt:lpstr>1: Focusing on objects that are not present creates a different effect than focusing on objects that are.</vt:lpstr>
      <vt:lpstr>An Example….</vt:lpstr>
      <vt:lpstr>Or You Could Say…</vt:lpstr>
      <vt:lpstr>Your Turn!</vt:lpstr>
      <vt:lpstr>Reflect</vt:lpstr>
      <vt:lpstr>Works Cited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Lights!     No Camera!           No Action!</dc:title>
  <dc:creator>Krystal Iseminger</dc:creator>
  <cp:lastModifiedBy>Krystal Iseminger</cp:lastModifiedBy>
  <cp:revision>17</cp:revision>
  <dcterms:created xsi:type="dcterms:W3CDTF">2015-03-10T23:09:54Z</dcterms:created>
  <dcterms:modified xsi:type="dcterms:W3CDTF">2015-03-11T02:44:30Z</dcterms:modified>
</cp:coreProperties>
</file>